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57" r:id="rId3"/>
    <p:sldId id="260" r:id="rId4"/>
    <p:sldId id="263" r:id="rId5"/>
    <p:sldId id="261" r:id="rId6"/>
    <p:sldId id="262" r:id="rId7"/>
    <p:sldId id="256" r:id="rId8"/>
    <p:sldId id="258" r:id="rId9"/>
    <p:sldId id="264" r:id="rId10"/>
    <p:sldId id="265" r:id="rId11"/>
    <p:sldId id="267" r:id="rId12"/>
    <p:sldId id="266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0" d="100"/>
          <a:sy n="60" d="100"/>
        </p:scale>
        <p:origin x="42" y="11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82407-CB29-440C-A548-8B937E16228F}" type="datetimeFigureOut">
              <a:rPr lang="zh-CN" altLang="en-US" smtClean="0"/>
              <a:t>2019/11/27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1A3C1-B7F6-4E49-BABC-A3F5A2A8782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28843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82407-CB29-440C-A548-8B937E16228F}" type="datetimeFigureOut">
              <a:rPr lang="zh-CN" altLang="en-US" smtClean="0"/>
              <a:t>2019/11/27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1A3C1-B7F6-4E49-BABC-A3F5A2A8782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47247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82407-CB29-440C-A548-8B937E16228F}" type="datetimeFigureOut">
              <a:rPr lang="zh-CN" altLang="en-US" smtClean="0"/>
              <a:t>2019/11/27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1A3C1-B7F6-4E49-BABC-A3F5A2A8782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21446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82407-CB29-440C-A548-8B937E16228F}" type="datetimeFigureOut">
              <a:rPr lang="zh-CN" altLang="en-US" smtClean="0"/>
              <a:t>2019/11/27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1A3C1-B7F6-4E49-BABC-A3F5A2A8782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22550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82407-CB29-440C-A548-8B937E16228F}" type="datetimeFigureOut">
              <a:rPr lang="zh-CN" altLang="en-US" smtClean="0"/>
              <a:t>2019/11/27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1A3C1-B7F6-4E49-BABC-A3F5A2A8782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34613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82407-CB29-440C-A548-8B937E16228F}" type="datetimeFigureOut">
              <a:rPr lang="zh-CN" altLang="en-US" smtClean="0"/>
              <a:t>2019/11/27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1A3C1-B7F6-4E49-BABC-A3F5A2A8782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4096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82407-CB29-440C-A548-8B937E16228F}" type="datetimeFigureOut">
              <a:rPr lang="zh-CN" altLang="en-US" smtClean="0"/>
              <a:t>2019/11/27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1A3C1-B7F6-4E49-BABC-A3F5A2A8782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43927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82407-CB29-440C-A548-8B937E16228F}" type="datetimeFigureOut">
              <a:rPr lang="zh-CN" altLang="en-US" smtClean="0"/>
              <a:t>2019/11/27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1A3C1-B7F6-4E49-BABC-A3F5A2A8782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37389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82407-CB29-440C-A548-8B937E16228F}" type="datetimeFigureOut">
              <a:rPr lang="zh-CN" altLang="en-US" smtClean="0"/>
              <a:t>2019/11/27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1A3C1-B7F6-4E49-BABC-A3F5A2A8782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06455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82407-CB29-440C-A548-8B937E16228F}" type="datetimeFigureOut">
              <a:rPr lang="zh-CN" altLang="en-US" smtClean="0"/>
              <a:t>2019/11/27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1A3C1-B7F6-4E49-BABC-A3F5A2A8782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37891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82407-CB29-440C-A548-8B937E16228F}" type="datetimeFigureOut">
              <a:rPr lang="zh-CN" altLang="en-US" smtClean="0"/>
              <a:t>2019/11/27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1A3C1-B7F6-4E49-BABC-A3F5A2A8782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99108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982407-CB29-440C-A548-8B937E16228F}" type="datetimeFigureOut">
              <a:rPr lang="zh-CN" altLang="en-US" smtClean="0"/>
              <a:t>2019/11/27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51A3C1-B7F6-4E49-BABC-A3F5A2A8782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60062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910" y="1433148"/>
            <a:ext cx="8503509" cy="1968286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6096000" y="6180854"/>
            <a:ext cx="6096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Iizuka</a:t>
            </a:r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S , Simo-Serra E , Ishikawa H . Globally and locally consistent image completion[J]. ACM Transactions on Graphics, 2017, 36(4):1-14.</a:t>
            </a:r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13002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5588" y="1125415"/>
            <a:ext cx="10894443" cy="4831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7636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3223" y="1795759"/>
            <a:ext cx="10515600" cy="2863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0552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218180" cy="6862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0882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75846"/>
            <a:ext cx="8736793" cy="459434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1103" y="4647083"/>
            <a:ext cx="4840897" cy="2210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8856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4755" y="327301"/>
            <a:ext cx="4794738" cy="214294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" y="2388808"/>
            <a:ext cx="11388970" cy="4469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2330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10054" y="1828800"/>
            <a:ext cx="9764368" cy="2986309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6274777" y="6104012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 smtClean="0"/>
              <a:t>Liu H , Jiang B , Xiao Y , et al. Coherent Semantic Attention for Image </a:t>
            </a:r>
            <a:r>
              <a:rPr lang="en-US" altLang="zh-CN" dirty="0" err="1" smtClean="0"/>
              <a:t>Inpainting</a:t>
            </a:r>
            <a:r>
              <a:rPr lang="en-US" altLang="zh-CN" dirty="0" smtClean="0"/>
              <a:t>[J]. ICCV 2019.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4333621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2822" y="844060"/>
            <a:ext cx="10808048" cy="5041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5885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0157" y="1852003"/>
            <a:ext cx="5738720" cy="435133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0249" y="2082343"/>
            <a:ext cx="5704762" cy="49523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0249" y="3287720"/>
            <a:ext cx="5419048" cy="20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8536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764080"/>
            <a:ext cx="973368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9698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4344" y="791309"/>
            <a:ext cx="11009983" cy="5231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1394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inpainting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Existing works for image </a:t>
            </a:r>
            <a:r>
              <a:rPr lang="en-US" altLang="zh-CN" dirty="0" err="1"/>
              <a:t>inpainting</a:t>
            </a:r>
            <a:r>
              <a:rPr lang="en-US" altLang="zh-CN" dirty="0"/>
              <a:t> can be mainly </a:t>
            </a:r>
            <a:r>
              <a:rPr lang="en-US" altLang="zh-CN" dirty="0" smtClean="0"/>
              <a:t>divided </a:t>
            </a:r>
            <a:r>
              <a:rPr lang="en-US" altLang="zh-CN" dirty="0"/>
              <a:t>into two groups. </a:t>
            </a:r>
          </a:p>
          <a:p>
            <a:r>
              <a:rPr lang="en-US" altLang="zh-CN" dirty="0" smtClean="0"/>
              <a:t>The </a:t>
            </a:r>
            <a:r>
              <a:rPr lang="en-US" altLang="zh-CN" dirty="0"/>
              <a:t>first group represents </a:t>
            </a:r>
            <a:r>
              <a:rPr lang="en-US" altLang="zh-CN" dirty="0" smtClean="0"/>
              <a:t>traditional diffusion-based </a:t>
            </a:r>
            <a:r>
              <a:rPr lang="en-US" altLang="zh-CN" dirty="0"/>
              <a:t>or patch-based methods with low-level </a:t>
            </a:r>
            <a:r>
              <a:rPr lang="en-US" altLang="zh-CN" dirty="0" smtClean="0"/>
              <a:t>features</a:t>
            </a:r>
            <a:r>
              <a:rPr lang="en-US" altLang="zh-CN" dirty="0"/>
              <a:t>. </a:t>
            </a:r>
            <a:endParaRPr lang="en-US" altLang="zh-CN" dirty="0" smtClean="0"/>
          </a:p>
          <a:p>
            <a:r>
              <a:rPr lang="en-US" altLang="zh-CN" dirty="0" smtClean="0"/>
              <a:t>The </a:t>
            </a:r>
            <a:r>
              <a:rPr lang="en-US" altLang="zh-CN" dirty="0"/>
              <a:t>second group attempts to solve the </a:t>
            </a:r>
            <a:r>
              <a:rPr lang="en-US" altLang="zh-CN" dirty="0" err="1" smtClean="0"/>
              <a:t>inpainting</a:t>
            </a:r>
            <a:r>
              <a:rPr lang="en-US" altLang="zh-CN" dirty="0" smtClean="0"/>
              <a:t> problem </a:t>
            </a:r>
            <a:r>
              <a:rPr lang="en-US" altLang="zh-CN" dirty="0"/>
              <a:t>by a learning-based approach, e.g. training </a:t>
            </a:r>
            <a:r>
              <a:rPr lang="en-US" altLang="zh-CN" dirty="0" smtClean="0"/>
              <a:t>deep convolutional </a:t>
            </a:r>
            <a:r>
              <a:rPr lang="en-US" altLang="zh-CN" dirty="0"/>
              <a:t>neural networks to predict pixels for the </a:t>
            </a:r>
            <a:r>
              <a:rPr lang="en-US" altLang="zh-CN" dirty="0" smtClean="0"/>
              <a:t>missing </a:t>
            </a:r>
            <a:r>
              <a:rPr lang="en-US" altLang="zh-CN" dirty="0"/>
              <a:t>regions.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808770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6752" y="1424354"/>
            <a:ext cx="11177194" cy="4500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543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3208" y="791308"/>
            <a:ext cx="4890864" cy="539444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7528" y="1185680"/>
            <a:ext cx="6398810" cy="500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9761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0808" y="773725"/>
            <a:ext cx="6326183" cy="5464786"/>
          </a:xfrm>
          <a:prstGeom prst="rect">
            <a:avLst/>
          </a:prstGeom>
        </p:spPr>
      </p:pic>
      <p:sp>
        <p:nvSpPr>
          <p:cNvPr id="6" name="右大括号 5"/>
          <p:cNvSpPr/>
          <p:nvPr/>
        </p:nvSpPr>
        <p:spPr>
          <a:xfrm>
            <a:off x="7183316" y="2444261"/>
            <a:ext cx="79130" cy="58029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7262446" y="2549741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训练生成网络</a:t>
            </a:r>
            <a:endParaRPr lang="zh-CN" altLang="en-US" dirty="0"/>
          </a:p>
        </p:txBody>
      </p:sp>
      <p:sp>
        <p:nvSpPr>
          <p:cNvPr id="8" name="右大括号 7"/>
          <p:cNvSpPr/>
          <p:nvPr/>
        </p:nvSpPr>
        <p:spPr>
          <a:xfrm>
            <a:off x="7183316" y="3506118"/>
            <a:ext cx="79130" cy="96037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7262446" y="3801639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训练判别网络</a:t>
            </a:r>
            <a:endParaRPr lang="zh-CN" altLang="en-US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2881" y="2849046"/>
            <a:ext cx="4305300" cy="56197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1576" y="4107985"/>
            <a:ext cx="4499464" cy="453604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01678" y="5035533"/>
            <a:ext cx="5018872" cy="1088678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58667" y="6275412"/>
            <a:ext cx="6533333" cy="4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8938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134208"/>
            <a:ext cx="12284547" cy="4612747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40676" y="5890847"/>
            <a:ext cx="36215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更多结果参见论文原文</a:t>
            </a:r>
            <a:endParaRPr lang="en-US" altLang="zh-CN" dirty="0" smtClean="0"/>
          </a:p>
          <a:p>
            <a:r>
              <a:rPr lang="zh-CN" altLang="en-US" dirty="0" smtClean="0"/>
              <a:t>不同领域之间需要进行</a:t>
            </a:r>
            <a:r>
              <a:rPr lang="en-US" altLang="zh-CN" dirty="0" err="1" smtClean="0"/>
              <a:t>finetunning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758476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3969" y="1978269"/>
            <a:ext cx="8436638" cy="2372458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6582508" y="6055614"/>
            <a:ext cx="6096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Yu J , Lin Z , Yang J , et al. Generative Image </a:t>
            </a:r>
            <a:r>
              <a:rPr lang="en-US" altLang="zh-CN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Inpainting</a:t>
            </a:r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with Contextual Attention[C]// 2018 IEEE/CVF Conference on Computer Vision and Pattern Recognition (CVPR). IEEE, 2018.</a:t>
            </a:r>
            <a:endParaRPr lang="en-US" altLang="zh-C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27748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7923" y="325317"/>
            <a:ext cx="11902654" cy="4071142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60484" y="4642339"/>
            <a:ext cx="1128065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乞丐版：与上一个工作的不同之处</a:t>
            </a:r>
            <a:endParaRPr lang="en-US" altLang="zh-CN" dirty="0" smtClean="0"/>
          </a:p>
          <a:p>
            <a:r>
              <a:rPr lang="en-US" altLang="zh-CN" dirty="0" smtClean="0"/>
              <a:t>1</a:t>
            </a:r>
            <a:r>
              <a:rPr lang="zh-CN" altLang="en-US" dirty="0" smtClean="0"/>
              <a:t> 两段修复框架，第一段粗略修复，第二段精细恢复</a:t>
            </a:r>
            <a:endParaRPr lang="en-US" altLang="zh-CN" dirty="0" smtClean="0"/>
          </a:p>
          <a:p>
            <a:r>
              <a:rPr lang="en-US" altLang="zh-CN" dirty="0" smtClean="0"/>
              <a:t>2 </a:t>
            </a:r>
            <a:r>
              <a:rPr lang="zh-CN" altLang="en-US" dirty="0" smtClean="0"/>
              <a:t>为了提高网络的训练效率以及减少参数的数量，作者使用了</a:t>
            </a:r>
            <a:r>
              <a:rPr lang="zh-CN" altLang="en-US" dirty="0"/>
              <a:t>窄</a:t>
            </a:r>
            <a:r>
              <a:rPr lang="zh-CN" altLang="en-US" dirty="0" smtClean="0"/>
              <a:t>而</a:t>
            </a:r>
            <a:r>
              <a:rPr lang="zh-CN" altLang="en-US" dirty="0"/>
              <a:t>深</a:t>
            </a:r>
            <a:r>
              <a:rPr lang="zh-CN" altLang="en-US" dirty="0" smtClean="0"/>
              <a:t>的网络</a:t>
            </a:r>
            <a:endParaRPr lang="en-US" altLang="zh-CN" dirty="0" smtClean="0"/>
          </a:p>
          <a:p>
            <a:r>
              <a:rPr lang="en-US" altLang="zh-CN" dirty="0" smtClean="0"/>
              <a:t>3 </a:t>
            </a:r>
            <a:r>
              <a:rPr lang="zh-CN" altLang="en-US" dirty="0" smtClean="0"/>
              <a:t>将</a:t>
            </a:r>
            <a:r>
              <a:rPr lang="zh-CN" altLang="en-US" dirty="0"/>
              <a:t>全局和局部的特征表示分开</a:t>
            </a:r>
            <a:r>
              <a:rPr lang="zh-CN" altLang="en-US" dirty="0" smtClean="0"/>
              <a:t>，而不是合并到一起，全局和局部使用的</a:t>
            </a:r>
            <a:r>
              <a:rPr lang="en-US" altLang="zh-CN" dirty="0" smtClean="0"/>
              <a:t>WGAN-GP</a:t>
            </a:r>
            <a:r>
              <a:rPr lang="zh-CN" altLang="en-US" dirty="0" smtClean="0"/>
              <a:t>损失而非</a:t>
            </a:r>
            <a:r>
              <a:rPr lang="en-US" altLang="zh-CN" dirty="0" smtClean="0"/>
              <a:t>MSE</a:t>
            </a:r>
            <a:r>
              <a:rPr lang="zh-CN" altLang="en-US" dirty="0" smtClean="0"/>
              <a:t>损失</a:t>
            </a:r>
            <a:endParaRPr lang="en-US" altLang="zh-CN" dirty="0" smtClean="0"/>
          </a:p>
          <a:p>
            <a:r>
              <a:rPr lang="en-US" altLang="zh-CN" dirty="0" smtClean="0"/>
              <a:t>4 </a:t>
            </a:r>
            <a:r>
              <a:rPr lang="zh-CN" altLang="en-US" dirty="0" smtClean="0"/>
              <a:t>作者提出了空间衰减重构损失，在缺失区域的边界上修复的结果的歧义性（</a:t>
            </a:r>
            <a:r>
              <a:rPr lang="en-US" altLang="zh-CN" dirty="0" smtClean="0"/>
              <a:t>ambiguity</a:t>
            </a:r>
            <a:r>
              <a:rPr lang="zh-CN" altLang="en-US" dirty="0" smtClean="0"/>
              <a:t>），要远小于中心区域</a:t>
            </a:r>
            <a:endParaRPr lang="en-US" altLang="zh-CN" dirty="0" smtClean="0"/>
          </a:p>
          <a:p>
            <a:r>
              <a:rPr lang="en-US" altLang="zh-CN" dirty="0" smtClean="0"/>
              <a:t>5 </a:t>
            </a:r>
            <a:r>
              <a:rPr lang="zh-CN" altLang="en-US" dirty="0" smtClean="0"/>
              <a:t>使用</a:t>
            </a:r>
            <a:r>
              <a:rPr lang="zh-CN" altLang="en-US" dirty="0"/>
              <a:t>了</a:t>
            </a:r>
            <a:r>
              <a:rPr lang="en-US" altLang="zh-CN" dirty="0"/>
              <a:t>ELUs</a:t>
            </a:r>
            <a:r>
              <a:rPr lang="zh-CN" altLang="en-US" dirty="0"/>
              <a:t>来替代</a:t>
            </a:r>
            <a:r>
              <a:rPr lang="en-US" altLang="zh-CN" dirty="0" err="1" smtClean="0"/>
              <a:t>ReLU</a:t>
            </a:r>
            <a:r>
              <a:rPr lang="zh-CN" altLang="en-US" dirty="0" smtClean="0"/>
              <a:t>，移除批归一化，作者发现</a:t>
            </a:r>
            <a:r>
              <a:rPr lang="zh-CN" altLang="en-US" dirty="0"/>
              <a:t>批归一化会降低修复的图像色彩的一致性</a:t>
            </a:r>
            <a:endParaRPr lang="en-US" altLang="zh-CN" dirty="0" smtClean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31" y="6315075"/>
            <a:ext cx="2438400" cy="54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7837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8149" y="371356"/>
            <a:ext cx="5035526" cy="271474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3675" y="1856804"/>
            <a:ext cx="6922478" cy="3819854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13238" y="3842238"/>
            <a:ext cx="2492990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对精细网络的优化：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基本流程：</a:t>
            </a:r>
            <a:endParaRPr lang="en-US" altLang="zh-CN" dirty="0" smtClean="0"/>
          </a:p>
          <a:p>
            <a:r>
              <a:rPr lang="zh-CN" altLang="en-US" dirty="0" smtClean="0"/>
              <a:t>匹配</a:t>
            </a:r>
            <a:r>
              <a:rPr lang="en-US" altLang="zh-CN" dirty="0" smtClean="0"/>
              <a:t>+</a:t>
            </a:r>
            <a:r>
              <a:rPr lang="zh-CN" altLang="en-US" dirty="0" smtClean="0"/>
              <a:t>替代</a:t>
            </a:r>
            <a:r>
              <a:rPr lang="en-US" altLang="zh-CN" dirty="0" smtClean="0"/>
              <a:t>+</a:t>
            </a:r>
            <a:r>
              <a:rPr lang="zh-CN" altLang="en-US" dirty="0" smtClean="0"/>
              <a:t>反卷积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可视化：</a:t>
            </a:r>
            <a:endParaRPr lang="en-US" altLang="zh-CN" dirty="0" smtClean="0"/>
          </a:p>
          <a:p>
            <a:r>
              <a:rPr lang="zh-CN" altLang="en-US" dirty="0" smtClean="0"/>
              <a:t>显示目标来源位置信息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574129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4277</TotalTime>
  <Words>306</Words>
  <Application>Microsoft Office PowerPoint</Application>
  <PresentationFormat>宽屏</PresentationFormat>
  <Paragraphs>24</Paragraphs>
  <Slides>19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4" baseType="lpstr">
      <vt:lpstr>等线</vt:lpstr>
      <vt:lpstr>等线 Light</vt:lpstr>
      <vt:lpstr>Arial</vt:lpstr>
      <vt:lpstr>Times New Roman</vt:lpstr>
      <vt:lpstr>Office 主题​​</vt:lpstr>
      <vt:lpstr>PowerPoint 演示文稿</vt:lpstr>
      <vt:lpstr>inpainting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微软中国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微软用户</dc:creator>
  <cp:lastModifiedBy>微软用户</cp:lastModifiedBy>
  <cp:revision>37</cp:revision>
  <dcterms:created xsi:type="dcterms:W3CDTF">2019-11-27T06:43:02Z</dcterms:created>
  <dcterms:modified xsi:type="dcterms:W3CDTF">2019-11-30T06:00:50Z</dcterms:modified>
</cp:coreProperties>
</file>